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9" r:id="rId3"/>
    <p:sldId id="273" r:id="rId4"/>
    <p:sldId id="265" r:id="rId5"/>
    <p:sldId id="267" r:id="rId6"/>
    <p:sldId id="274" r:id="rId7"/>
    <p:sldId id="275" r:id="rId8"/>
    <p:sldId id="257" r:id="rId9"/>
    <p:sldId id="264" r:id="rId10"/>
    <p:sldId id="261" r:id="rId11"/>
    <p:sldId id="259" r:id="rId12"/>
    <p:sldId id="276" r:id="rId13"/>
    <p:sldId id="260" r:id="rId14"/>
    <p:sldId id="262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54" autoAdjust="0"/>
    <p:restoredTop sz="94659"/>
  </p:normalViewPr>
  <p:slideViewPr>
    <p:cSldViewPr snapToGrid="0" snapToObjects="1">
      <p:cViewPr varScale="1">
        <p:scale>
          <a:sx n="74" d="100"/>
          <a:sy n="74" d="100"/>
        </p:scale>
        <p:origin x="1240" y="184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&#1050;&#1085;&#1080;&#1075;&#1072;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ru-RU" sz="4000" dirty="0"/>
              <a:t>Доля </a:t>
            </a:r>
            <a:r>
              <a:rPr lang="ru-RU" sz="4000" dirty="0" smtClean="0"/>
              <a:t>заболевших впервые, </a:t>
            </a:r>
            <a:r>
              <a:rPr lang="ru-RU" sz="4000" dirty="0"/>
              <a:t>%</a:t>
            </a:r>
          </a:p>
        </c:rich>
      </c:tx>
      <c:layout>
        <c:manualLayout>
          <c:xMode val="edge"/>
          <c:yMode val="edge"/>
          <c:x val="0.149626922375807"/>
          <c:y val="0.00380406686600996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450013848878224"/>
          <c:y val="0.221239094311058"/>
          <c:w val="0.458968674373975"/>
          <c:h val="0.700519132993011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Доля заболевших, 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5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5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Лист1!$A$2:$A$11</c:f>
              <c:strCache>
                <c:ptCount val="10"/>
                <c:pt idx="0">
                  <c:v>Заболевания без предоставления бесплатных лекарств</c:v>
                </c:pt>
                <c:pt idx="1">
                  <c:v>Гипертоническая болезнь (1,9%)</c:v>
                </c:pt>
                <c:pt idx="2">
                  <c:v>Инфаркт миокарда (0,2%)</c:v>
                </c:pt>
                <c:pt idx="3">
                  <c:v>Ишемическая болезнь сердца (0,7)</c:v>
                </c:pt>
                <c:pt idx="4">
                  <c:v>Сахарный диабет (0,4%)</c:v>
                </c:pt>
                <c:pt idx="5">
                  <c:v>Анемии (2,6%)</c:v>
                </c:pt>
                <c:pt idx="6">
                  <c:v>Злокачественные новообразования (0,3%)</c:v>
                </c:pt>
                <c:pt idx="7">
                  <c:v>Психические расстройства и расстройства, связанные с употреблением психоактивных веществ (0,2%)</c:v>
                </c:pt>
                <c:pt idx="8">
                  <c:v>Туберкулез (0,1%)</c:v>
                </c:pt>
                <c:pt idx="9">
                  <c:v>Психические расстройства и расстройства поведения (0,1%)</c:v>
                </c:pt>
              </c:strCache>
            </c:strRef>
          </c:cat>
          <c:val>
            <c:numRef>
              <c:f>Лист1!$B$2:$B$11</c:f>
              <c:numCache>
                <c:formatCode>0.0</c:formatCode>
                <c:ptCount val="10"/>
                <c:pt idx="0">
                  <c:v>93.5108715685746</c:v>
                </c:pt>
                <c:pt idx="1">
                  <c:v>1.9298684627456</c:v>
                </c:pt>
                <c:pt idx="2">
                  <c:v>0.161726801980921</c:v>
                </c:pt>
                <c:pt idx="3">
                  <c:v>0.724654744681458</c:v>
                </c:pt>
                <c:pt idx="4">
                  <c:v>0.361360319636736</c:v>
                </c:pt>
                <c:pt idx="5">
                  <c:v>2.616678919890517</c:v>
                </c:pt>
                <c:pt idx="6">
                  <c:v>0.337974272255646</c:v>
                </c:pt>
                <c:pt idx="7">
                  <c:v>0.190622278432181</c:v>
                </c:pt>
                <c:pt idx="8">
                  <c:v>0.0776121785512436</c:v>
                </c:pt>
                <c:pt idx="9">
                  <c:v>0.088631036691584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0.0190311546789491"/>
          <c:y val="0.106295381171347"/>
          <c:w val="0.403670007006004"/>
          <c:h val="0.8609160628353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vert="horz"/>
          <a:lstStyle/>
          <a:p>
            <a:pPr>
              <a:defRPr sz="3200">
                <a:solidFill>
                  <a:schemeClr val="tx1">
                    <a:lumMod val="60000"/>
                    <a:lumOff val="40000"/>
                  </a:schemeClr>
                </a:solidFill>
              </a:defRPr>
            </a:pPr>
            <a:r>
              <a:rPr lang="ru-RU" sz="3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Доля опрошенных, %</a:t>
            </a:r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Доля опрошенных, %</c:v>
                </c:pt>
              </c:strCache>
            </c:strRef>
          </c:tx>
          <c:dPt>
            <c:idx val="0"/>
            <c:bubble3D val="0"/>
          </c:dPt>
          <c:dPt>
            <c:idx val="1"/>
            <c:bubble3D val="0"/>
          </c:dPt>
          <c:dLbls>
            <c:dLbl>
              <c:idx val="0"/>
              <c:layout>
                <c:manualLayout>
                  <c:x val="-0.141064796644478"/>
                  <c:y val="0.10919852193432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68109735585843"/>
                  <c:y val="-0.1287966165644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 sz="3500">
                    <a:solidFill>
                      <a:schemeClr val="bg1"/>
                    </a:solidFill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Лист1!$A$2:$A$3</c:f>
              <c:strCache>
                <c:ptCount val="2"/>
                <c:pt idx="0">
                  <c:v>Не имеют проблемы</c:v>
                </c:pt>
                <c:pt idx="1">
                  <c:v>Имеют проблемы</c:v>
                </c:pt>
              </c:strCache>
            </c:strRef>
          </c:cat>
          <c:val>
            <c:numRef>
              <c:f>Лист1!$B$2:$B$3</c:f>
              <c:numCache>
                <c:formatCode>General</c:formatCode>
                <c:ptCount val="2"/>
                <c:pt idx="0">
                  <c:v>32.0</c:v>
                </c:pt>
                <c:pt idx="1">
                  <c:v>68.0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layout>
        <c:manualLayout>
          <c:xMode val="edge"/>
          <c:yMode val="edge"/>
          <c:x val="0.23654370431663"/>
          <c:y val="0.871828735577428"/>
          <c:w val="0.519898916732431"/>
          <c:h val="0.12787863527444"/>
        </c:manualLayout>
      </c:layout>
      <c:overlay val="0"/>
      <c:txPr>
        <a:bodyPr rot="0" vert="horz"/>
        <a:lstStyle/>
        <a:p>
          <a:pPr>
            <a:defRPr sz="2200"/>
          </a:pPr>
          <a:endParaRPr lang="ru-RU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ru-RU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sz="4000">
                <a:solidFill>
                  <a:schemeClr val="tx1">
                    <a:lumMod val="40000"/>
                    <a:lumOff val="60000"/>
                  </a:schemeClr>
                </a:solidFill>
              </a:defRPr>
            </a:pPr>
            <a:r>
              <a:rPr lang="ru-RU" sz="40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Заболевания </a:t>
            </a:r>
            <a:r>
              <a:rPr lang="ru-RU" sz="4000" dirty="0" smtClean="0">
                <a:solidFill>
                  <a:schemeClr val="tx1">
                    <a:lumMod val="40000"/>
                    <a:lumOff val="60000"/>
                  </a:schemeClr>
                </a:solidFill>
              </a:rPr>
              <a:t>из перечня по </a:t>
            </a:r>
            <a:r>
              <a:rPr lang="ru-RU" sz="40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возрастам</a:t>
            </a:r>
          </a:p>
        </c:rich>
      </c:tx>
      <c:layout>
        <c:manualLayout>
          <c:xMode val="edge"/>
          <c:yMode val="edge"/>
          <c:x val="0.211577732221215"/>
          <c:y val="0.0102070271765447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Возрастной диапазон</c:v>
          </c:tx>
          <c:invertIfNegative val="0"/>
          <c:cat>
            <c:strRef>
              <c:f>[Книга1]Лист1!$B$2:$B$4</c:f>
              <c:strCache>
                <c:ptCount val="3"/>
                <c:pt idx="0">
                  <c:v>0-18</c:v>
                </c:pt>
                <c:pt idx="1">
                  <c:v>19-45</c:v>
                </c:pt>
                <c:pt idx="2">
                  <c:v>46-80</c:v>
                </c:pt>
              </c:strCache>
            </c:strRef>
          </c:cat>
          <c:val>
            <c:numRef>
              <c:f>[Книга1]Лист1!$H$7:$H$9</c:f>
              <c:numCache>
                <c:formatCode>General</c:formatCode>
                <c:ptCount val="3"/>
                <c:pt idx="0">
                  <c:v>37.0</c:v>
                </c:pt>
                <c:pt idx="1">
                  <c:v>46.0</c:v>
                </c:pt>
                <c:pt idx="2">
                  <c:v>17.0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-2100611168"/>
        <c:axId val="-2104288688"/>
      </c:barChart>
      <c:catAx>
        <c:axId val="-2100611168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2200"/>
            </a:pPr>
            <a:endParaRPr lang="ru-RU"/>
          </a:p>
        </c:txPr>
        <c:crossAx val="-2104288688"/>
        <c:crosses val="autoZero"/>
        <c:auto val="1"/>
        <c:lblAlgn val="ctr"/>
        <c:lblOffset val="100"/>
        <c:noMultiLvlLbl val="0"/>
      </c:catAx>
      <c:valAx>
        <c:axId val="-2104288688"/>
        <c:scaling>
          <c:orientation val="minMax"/>
        </c:scaling>
        <c:delete val="0"/>
        <c:axPos val="l"/>
        <c:majorGridlines/>
        <c:numFmt formatCode="General" sourceLinked="1"/>
        <c:majorTickMark val="none"/>
        <c:minorTickMark val="none"/>
        <c:tickLblPos val="nextTo"/>
        <c:spPr>
          <a:ln w="9525">
            <a:noFill/>
          </a:ln>
        </c:spPr>
        <c:txPr>
          <a:bodyPr/>
          <a:lstStyle/>
          <a:p>
            <a:pPr>
              <a:defRPr sz="2500"/>
            </a:pPr>
            <a:endParaRPr lang="ru-RU"/>
          </a:p>
        </c:txPr>
        <c:crossAx val="-2100611168"/>
        <c:crosses val="autoZero"/>
        <c:crossBetween val="between"/>
      </c:valAx>
    </c:plotArea>
    <c:legend>
      <c:legendPos val="b"/>
      <c:layout/>
      <c:overlay val="0"/>
      <c:txPr>
        <a:bodyPr/>
        <a:lstStyle/>
        <a:p>
          <a:pPr>
            <a:defRPr sz="2600"/>
          </a:pPr>
          <a:endParaRPr lang="ru-RU"/>
        </a:p>
      </c:txPr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tiff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4391888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13"/>
          </p:nvPr>
        </p:nvSpPr>
        <p:spPr>
          <a:xfrm>
            <a:off x="5463161" y="-90805"/>
            <a:ext cx="8585201" cy="50438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Image"/>
          <p:cNvSpPr>
            <a:spLocks noGrp="1"/>
          </p:cNvSpPr>
          <p:nvPr>
            <p:ph type="pic" sz="half" idx="14"/>
          </p:nvPr>
        </p:nvSpPr>
        <p:spPr>
          <a:xfrm>
            <a:off x="5918717" y="4660900"/>
            <a:ext cx="7669766" cy="5219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idx="15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3" name="Image"/>
          <p:cNvSpPr>
            <a:spLocks noGrp="1"/>
          </p:cNvSpPr>
          <p:nvPr>
            <p:ph type="pic" idx="14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>
            <a:spLocks noGrp="1"/>
          </p:cNvSpPr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28263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13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5727700" y="7874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2" name="Image"/>
          <p:cNvSpPr>
            <a:spLocks noGrp="1"/>
          </p:cNvSpPr>
          <p:nvPr>
            <p:ph type="pic" idx="14"/>
          </p:nvPr>
        </p:nvSpPr>
        <p:spPr>
          <a:xfrm>
            <a:off x="6665377" y="1219200"/>
            <a:ext cx="7445457" cy="8216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  <p:sldLayoutId id="2147483662" r:id="rId12"/>
    <p:sldLayoutId id="2147483663" r:id="rId13"/>
    <p:sldLayoutId id="2147483664" r:id="rId14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jpeg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free Medicin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free Medicine</a:t>
            </a:r>
          </a:p>
        </p:txBody>
      </p:sp>
      <p:sp>
        <p:nvSpPr>
          <p:cNvPr id="167" name="Айбек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373887">
              <a:spcBef>
                <a:spcPts val="1400"/>
              </a:spcBef>
              <a:defRPr sz="3455"/>
            </a:pPr>
            <a:r>
              <a:t>Айбек</a:t>
            </a:r>
          </a:p>
          <a:p>
            <a:pPr defTabSz="373887">
              <a:spcBef>
                <a:spcPts val="1400"/>
              </a:spcBef>
              <a:defRPr sz="3455"/>
            </a:pPr>
            <a:r>
              <a:t>Екатерина</a:t>
            </a:r>
          </a:p>
          <a:p>
            <a:pPr defTabSz="373887">
              <a:spcBef>
                <a:spcPts val="1400"/>
              </a:spcBef>
              <a:defRPr sz="3455"/>
            </a:pPr>
            <a:r>
              <a:t>людмила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Реализация"/>
          <p:cNvSpPr txBox="1">
            <a:spLocks noGrp="1"/>
          </p:cNvSpPr>
          <p:nvPr>
            <p:ph type="title"/>
          </p:nvPr>
        </p:nvSpPr>
        <p:spPr>
          <a:xfrm>
            <a:off x="2633161" y="1569133"/>
            <a:ext cx="7839308" cy="1359218"/>
          </a:xfrm>
          <a:prstGeom prst="rect">
            <a:avLst/>
          </a:prstGeom>
        </p:spPr>
        <p:txBody>
          <a:bodyPr>
            <a:normAutofit/>
          </a:bodyPr>
          <a:lstStyle>
            <a:lvl1pPr defTabSz="338835">
              <a:spcBef>
                <a:spcPts val="0"/>
              </a:spcBef>
              <a:defRPr sz="9860"/>
            </a:lvl1pPr>
          </a:lstStyle>
          <a:p>
            <a:pPr algn="ctr"/>
            <a:r>
              <a:rPr lang="en-US" dirty="0" err="1"/>
              <a:t>data.egov.kz</a:t>
            </a:r>
            <a:endParaRPr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535" y="3735618"/>
            <a:ext cx="5580557" cy="1806155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01" y="6349041"/>
            <a:ext cx="11900427" cy="1683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3444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в.jpg" descr="в.jpg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/>
          </a:blip>
          <a:srcRect l="4931" r="948"/>
          <a:stretch>
            <a:fillRect/>
          </a:stretch>
        </p:blipFill>
        <p:spPr>
          <a:xfrm>
            <a:off x="7147611" y="2970763"/>
            <a:ext cx="5404810" cy="5653573"/>
          </a:xfrm>
          <a:prstGeom prst="rect">
            <a:avLst/>
          </a:prstGeom>
        </p:spPr>
      </p:pic>
      <p:sp>
        <p:nvSpPr>
          <p:cNvPr id="177" name="Реализация"/>
          <p:cNvSpPr txBox="1">
            <a:spLocks noGrp="1"/>
          </p:cNvSpPr>
          <p:nvPr>
            <p:ph type="title"/>
          </p:nvPr>
        </p:nvSpPr>
        <p:spPr>
          <a:xfrm>
            <a:off x="3127203" y="1258582"/>
            <a:ext cx="6722813" cy="1359218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338835">
              <a:spcBef>
                <a:spcPts val="0"/>
              </a:spcBef>
              <a:defRPr sz="9860"/>
            </a:lvl1pPr>
          </a:lstStyle>
          <a:p>
            <a:r>
              <a:t>Реализация</a:t>
            </a:r>
          </a:p>
        </p:txBody>
      </p:sp>
      <p:sp>
        <p:nvSpPr>
          <p:cNvPr id="178" name="Чат бот способный предоставить  необходимую информацию в релевантном виде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80377" indent="-480377" defTabSz="519937">
              <a:spcBef>
                <a:spcPts val="2400"/>
              </a:spcBef>
              <a:defRPr sz="3026"/>
            </a:pPr>
            <a:r>
              <a:rPr lang="en-US" dirty="0"/>
              <a:t>Telegram </a:t>
            </a:r>
            <a:r>
              <a:rPr lang="ru-RU" dirty="0"/>
              <a:t>ч</a:t>
            </a:r>
            <a:r>
              <a:rPr dirty="0" smtClean="0"/>
              <a:t>ат</a:t>
            </a:r>
            <a:r>
              <a:rPr lang="en-US" dirty="0" smtClean="0"/>
              <a:t>-</a:t>
            </a:r>
            <a:r>
              <a:rPr dirty="0" smtClean="0"/>
              <a:t>бот</a:t>
            </a:r>
            <a:r>
              <a:rPr lang="ru-RU" dirty="0" smtClean="0"/>
              <a:t> для</a:t>
            </a:r>
            <a:r>
              <a:rPr dirty="0" smtClean="0"/>
              <a:t> предостав</a:t>
            </a:r>
            <a:r>
              <a:rPr lang="ru-RU" dirty="0" smtClean="0"/>
              <a:t>ления</a:t>
            </a:r>
            <a:r>
              <a:rPr dirty="0" smtClean="0"/>
              <a:t>  необходим</a:t>
            </a:r>
            <a:r>
              <a:rPr lang="ru-RU" dirty="0" smtClean="0"/>
              <a:t>ой</a:t>
            </a:r>
            <a:r>
              <a:rPr dirty="0" smtClean="0"/>
              <a:t> информаци</a:t>
            </a:r>
            <a:r>
              <a:rPr lang="ru-RU" dirty="0" smtClean="0"/>
              <a:t>и</a:t>
            </a:r>
            <a:r>
              <a:rPr dirty="0" smtClean="0"/>
              <a:t> </a:t>
            </a:r>
            <a:r>
              <a:rPr dirty="0"/>
              <a:t>в релевантном виде</a:t>
            </a:r>
            <a:r>
              <a:rPr dirty="0" smtClean="0"/>
              <a:t>.</a:t>
            </a:r>
            <a:endParaRPr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566" y="5210432"/>
            <a:ext cx="3766868" cy="3766868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Реализация"/>
          <p:cNvSpPr txBox="1">
            <a:spLocks noGrp="1"/>
          </p:cNvSpPr>
          <p:nvPr>
            <p:ph type="title"/>
          </p:nvPr>
        </p:nvSpPr>
        <p:spPr>
          <a:xfrm>
            <a:off x="1208271" y="1390881"/>
            <a:ext cx="10689088" cy="1359218"/>
          </a:xfrm>
          <a:prstGeom prst="rect">
            <a:avLst/>
          </a:prstGeom>
        </p:spPr>
        <p:txBody>
          <a:bodyPr>
            <a:noAutofit/>
          </a:bodyPr>
          <a:lstStyle>
            <a:lvl1pPr defTabSz="338835">
              <a:spcBef>
                <a:spcPts val="0"/>
              </a:spcBef>
              <a:defRPr sz="9860"/>
            </a:lvl1pPr>
          </a:lstStyle>
          <a:p>
            <a:pPr algn="ctr"/>
            <a:r>
              <a:rPr lang="ru-RU" sz="7000" dirty="0" smtClean="0"/>
              <a:t>Использованные технологии</a:t>
            </a:r>
            <a:endParaRPr sz="70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559233" y="4072676"/>
            <a:ext cx="12233258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98000"/>
              </a:lnSpc>
              <a:spcBef>
                <a:spcPts val="2800"/>
              </a:spcBef>
              <a:buClr>
                <a:srgbClr val="FFFFFF"/>
              </a:buClr>
              <a:buSzPct val="45000"/>
              <a:buFont typeface="Arial" charset="0"/>
              <a:buChar char="•"/>
            </a:pPr>
            <a:r>
              <a:rPr lang="ru-RU" altLang="ru-RU" sz="5000" dirty="0">
                <a:latin typeface="AvenirNext-Medium" charset="0"/>
                <a:ea typeface="AvenirNext-Medium" charset="0"/>
                <a:cs typeface="AvenirNext-Medium" charset="0"/>
              </a:rPr>
              <a:t>Библиотека</a:t>
            </a:r>
            <a:r>
              <a:rPr lang="en-US" altLang="ru-RU" sz="5000" dirty="0">
                <a:latin typeface="AvenirNext-Medium" charset="0"/>
                <a:ea typeface="AvenirNext-Medium" charset="0"/>
                <a:cs typeface="AvenirNext-Medium" charset="0"/>
              </a:rPr>
              <a:t> </a:t>
            </a:r>
            <a:r>
              <a:rPr lang="en-US" altLang="ru-RU" sz="5000" dirty="0" err="1">
                <a:latin typeface="AvenirNext-Medium" charset="0"/>
                <a:ea typeface="AvenirNext-Medium" charset="0"/>
                <a:cs typeface="AvenirNext-Medium" charset="0"/>
              </a:rPr>
              <a:t>telebot</a:t>
            </a:r>
            <a:endParaRPr lang="en-US" altLang="ru-RU" sz="5000" dirty="0">
              <a:latin typeface="AvenirNext-Medium" charset="0"/>
              <a:ea typeface="AvenirNext-Medium" charset="0"/>
              <a:cs typeface="AvenirNext-Medium" charset="0"/>
            </a:endParaRPr>
          </a:p>
          <a:p>
            <a:pPr marL="571500" indent="-571500">
              <a:lnSpc>
                <a:spcPct val="98000"/>
              </a:lnSpc>
              <a:spcBef>
                <a:spcPts val="2800"/>
              </a:spcBef>
              <a:buClr>
                <a:srgbClr val="FFFFFF"/>
              </a:buClr>
              <a:buSzPct val="45000"/>
              <a:buFont typeface="Arial" charset="0"/>
              <a:buChar char="•"/>
            </a:pPr>
            <a:r>
              <a:rPr lang="en-US" altLang="ru-RU" sz="5000" dirty="0">
                <a:latin typeface="AvenirNext-Medium" charset="0"/>
                <a:ea typeface="AvenirNext-Medium" charset="0"/>
                <a:cs typeface="AvenirNext-Medium" charset="0"/>
              </a:rPr>
              <a:t>Flask - </a:t>
            </a:r>
            <a:r>
              <a:rPr lang="en-US" altLang="ru-RU" sz="5000" dirty="0" err="1">
                <a:latin typeface="AvenirNext-Medium" charset="0"/>
                <a:ea typeface="AvenirNext-Medium" charset="0"/>
                <a:cs typeface="AvenirNext-Medium" charset="0"/>
              </a:rPr>
              <a:t>Webhook</a:t>
            </a:r>
            <a:endParaRPr lang="en-US" altLang="ru-RU" sz="5000" dirty="0">
              <a:latin typeface="AvenirNext-Medium" charset="0"/>
              <a:ea typeface="AvenirNext-Medium" charset="0"/>
              <a:cs typeface="AvenirNext-Medium" charset="0"/>
            </a:endParaRPr>
          </a:p>
          <a:p>
            <a:pPr marL="571500" indent="-571500">
              <a:lnSpc>
                <a:spcPct val="98000"/>
              </a:lnSpc>
              <a:spcBef>
                <a:spcPts val="2800"/>
              </a:spcBef>
              <a:buClr>
                <a:srgbClr val="FFFFFF"/>
              </a:buClr>
              <a:buSzPct val="45000"/>
              <a:buFont typeface="Arial" charset="0"/>
              <a:buChar char="•"/>
            </a:pPr>
            <a:r>
              <a:rPr lang="en-US" altLang="ru-RU" sz="5000" dirty="0">
                <a:latin typeface="AvenirNext-Medium" charset="0"/>
                <a:ea typeface="AvenirNext-Medium" charset="0"/>
                <a:cs typeface="AvenirNext-Medium" charset="0"/>
              </a:rPr>
              <a:t>Deploy on </a:t>
            </a:r>
            <a:r>
              <a:rPr lang="en-US" altLang="ru-RU" sz="5000" dirty="0" err="1">
                <a:latin typeface="AvenirNext-Medium" charset="0"/>
                <a:ea typeface="AvenirNext-Medium" charset="0"/>
                <a:cs typeface="AvenirNext-Medium" charset="0"/>
              </a:rPr>
              <a:t>Heroku</a:t>
            </a:r>
            <a:endParaRPr lang="en-US" altLang="ru-RU" sz="5000" dirty="0">
              <a:latin typeface="AvenirNext-Medium" charset="0"/>
              <a:ea typeface="AvenirNext-Medium" charset="0"/>
              <a:cs typeface="AvenirNext-Medium" charset="0"/>
            </a:endParaRPr>
          </a:p>
          <a:p>
            <a:pPr marL="571500" indent="-571500">
              <a:lnSpc>
                <a:spcPct val="98000"/>
              </a:lnSpc>
              <a:spcBef>
                <a:spcPts val="2800"/>
              </a:spcBef>
              <a:buClr>
                <a:srgbClr val="FFFFFF"/>
              </a:buClr>
              <a:buSzPct val="45000"/>
              <a:buFont typeface="Arial" charset="0"/>
              <a:buChar char="•"/>
            </a:pPr>
            <a:r>
              <a:rPr lang="en-US" altLang="ru-RU" sz="5000" dirty="0">
                <a:latin typeface="AvenirNext-Medium" charset="0"/>
                <a:ea typeface="AvenirNext-Medium" charset="0"/>
                <a:cs typeface="AvenirNext-Medium" charset="0"/>
              </a:rPr>
              <a:t>PostgreSQL</a:t>
            </a:r>
            <a:endParaRPr lang="en-US" altLang="ru-RU" sz="5000" dirty="0">
              <a:latin typeface="AvenirNext-Medium" charset="0"/>
              <a:ea typeface="AvenirNext-Medium" charset="0"/>
              <a:cs typeface="AvenirNext-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36259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Реализация"/>
          <p:cNvSpPr txBox="1">
            <a:spLocks noGrp="1"/>
          </p:cNvSpPr>
          <p:nvPr>
            <p:ph type="title"/>
          </p:nvPr>
        </p:nvSpPr>
        <p:spPr>
          <a:xfrm>
            <a:off x="2822600" y="1344846"/>
            <a:ext cx="7839308" cy="1359218"/>
          </a:xfrm>
          <a:prstGeom prst="rect">
            <a:avLst/>
          </a:prstGeom>
        </p:spPr>
        <p:txBody>
          <a:bodyPr>
            <a:normAutofit/>
          </a:bodyPr>
          <a:lstStyle>
            <a:lvl1pPr defTabSz="338835">
              <a:spcBef>
                <a:spcPts val="0"/>
              </a:spcBef>
              <a:defRPr sz="9860"/>
            </a:lvl1pPr>
          </a:lstStyle>
          <a:p>
            <a:pPr algn="ctr"/>
            <a:r>
              <a:rPr lang="en-US" sz="9000" dirty="0"/>
              <a:t>@</a:t>
            </a:r>
            <a:r>
              <a:rPr lang="en-US" sz="9000" dirty="0" err="1"/>
              <a:t>freemedicinebot</a:t>
            </a:r>
            <a:endParaRPr sz="9000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97" y="3390800"/>
            <a:ext cx="2703236" cy="4798243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017" y="3410585"/>
            <a:ext cx="2723312" cy="4778457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413" y="3410586"/>
            <a:ext cx="2702126" cy="4796274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4623" y="3410586"/>
            <a:ext cx="2698828" cy="479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208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Реализация"/>
          <p:cNvSpPr txBox="1">
            <a:spLocks noGrp="1"/>
          </p:cNvSpPr>
          <p:nvPr>
            <p:ph type="title"/>
          </p:nvPr>
        </p:nvSpPr>
        <p:spPr>
          <a:xfrm>
            <a:off x="1208271" y="1390881"/>
            <a:ext cx="10689088" cy="1359218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338835">
              <a:spcBef>
                <a:spcPts val="0"/>
              </a:spcBef>
              <a:defRPr sz="9860"/>
            </a:lvl1pPr>
          </a:lstStyle>
          <a:p>
            <a:pPr algn="ctr"/>
            <a:r>
              <a:rPr lang="ru-RU" dirty="0" smtClean="0"/>
              <a:t>Планы на будущее</a:t>
            </a:r>
            <a:endParaRPr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490222" y="3296298"/>
            <a:ext cx="12233258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80377" indent="-480377" defTabSz="519937">
              <a:buFont typeface="Arial" charset="0"/>
              <a:buChar char="•"/>
              <a:defRPr sz="3026"/>
            </a:pPr>
            <a:r>
              <a:rPr lang="ru-RU" sz="4000" dirty="0" smtClean="0"/>
              <a:t>Увеличение потока информации </a:t>
            </a:r>
            <a:r>
              <a:rPr lang="mr-IN" sz="4000" dirty="0" smtClean="0"/>
              <a:t>–</a:t>
            </a:r>
            <a:r>
              <a:rPr lang="ru-RU" sz="4000" dirty="0" smtClean="0"/>
              <a:t> вакцинации, операции, прочие социальные сферы</a:t>
            </a:r>
            <a:r>
              <a:rPr lang="en-US" sz="4000" dirty="0" smtClean="0"/>
              <a:t>;</a:t>
            </a:r>
            <a:endParaRPr lang="ru-RU" sz="4000" dirty="0" smtClean="0"/>
          </a:p>
          <a:p>
            <a:pPr marL="480377" indent="-480377" defTabSz="519937">
              <a:buFont typeface="Arial" charset="0"/>
              <a:buChar char="•"/>
              <a:defRPr sz="3026"/>
            </a:pPr>
            <a:r>
              <a:rPr lang="ru-RU" sz="4000" dirty="0" smtClean="0"/>
              <a:t>Организация обратной связи</a:t>
            </a:r>
            <a:r>
              <a:rPr lang="en-US" sz="4000" dirty="0" smtClean="0"/>
              <a:t> </a:t>
            </a:r>
            <a:r>
              <a:rPr lang="ru-RU" sz="4000" dirty="0" smtClean="0"/>
              <a:t>для оптимизации оборота лекарственных средств, бесперебойный доступ для граждан</a:t>
            </a:r>
            <a:r>
              <a:rPr lang="en-US" sz="4000" dirty="0" smtClean="0"/>
              <a:t>;</a:t>
            </a:r>
          </a:p>
          <a:p>
            <a:pPr marL="480377" indent="-480377" defTabSz="519937">
              <a:buFont typeface="Arial" charset="0"/>
              <a:buChar char="•"/>
              <a:defRPr sz="3026"/>
            </a:pPr>
            <a:r>
              <a:rPr lang="ru-RU" sz="4000" dirty="0" smtClean="0"/>
              <a:t>Разработка веб и мобильного приложений.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02369881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Реализация"/>
          <p:cNvSpPr txBox="1">
            <a:spLocks noGrp="1"/>
          </p:cNvSpPr>
          <p:nvPr>
            <p:ph type="title"/>
          </p:nvPr>
        </p:nvSpPr>
        <p:spPr>
          <a:xfrm>
            <a:off x="810884" y="1174466"/>
            <a:ext cx="11317856" cy="1359218"/>
          </a:xfrm>
          <a:prstGeom prst="rect">
            <a:avLst/>
          </a:prstGeom>
        </p:spPr>
        <p:txBody>
          <a:bodyPr>
            <a:noAutofit/>
          </a:bodyPr>
          <a:lstStyle>
            <a:lvl1pPr defTabSz="338835">
              <a:spcBef>
                <a:spcPts val="0"/>
              </a:spcBef>
              <a:defRPr sz="9860"/>
            </a:lvl1pPr>
          </a:lstStyle>
          <a:p>
            <a:pPr algn="ctr"/>
            <a:r>
              <a:rPr lang="ru-RU" sz="5000" b="1" dirty="0" smtClean="0"/>
              <a:t>О ГОБМП в </a:t>
            </a:r>
            <a:r>
              <a:rPr lang="ru-RU" sz="5000" b="1" dirty="0" err="1" smtClean="0"/>
              <a:t>казахстане</a:t>
            </a:r>
            <a:endParaRPr lang="ru-RU" sz="50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12504" y="2096422"/>
            <a:ext cx="12099562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 smtClean="0">
                <a:latin typeface="Times New Roman"/>
                <a:cs typeface="Times New Roman"/>
              </a:rPr>
              <a:t>ГОБМП </a:t>
            </a:r>
            <a:r>
              <a:rPr lang="mr-IN" sz="3200" dirty="0" smtClean="0">
                <a:latin typeface="Times New Roman"/>
                <a:cs typeface="Times New Roman"/>
              </a:rPr>
              <a:t>–</a:t>
            </a:r>
            <a:r>
              <a:rPr lang="ru-RU" sz="3200" dirty="0" smtClean="0">
                <a:latin typeface="Times New Roman"/>
                <a:cs typeface="Times New Roman"/>
              </a:rPr>
              <a:t> гарантированный объем бесплатной медицинской помощи</a:t>
            </a:r>
            <a:endParaRPr lang="ru-RU" sz="3200" dirty="0">
              <a:latin typeface="Times New Roman"/>
              <a:cs typeface="Times New Roman"/>
            </a:endParaRPr>
          </a:p>
          <a:p>
            <a:pPr lvl="8"/>
            <a:r>
              <a:rPr lang="ru-RU" sz="3200" dirty="0" smtClean="0">
                <a:latin typeface="Times New Roman"/>
                <a:cs typeface="Times New Roman"/>
              </a:rPr>
              <a:t>В рамках ГОБМП граждане Казахстана имеют право на:</a:t>
            </a:r>
          </a:p>
          <a:p>
            <a:pPr marL="457200" lvl="8" indent="-457200">
              <a:buFont typeface="Arial" charset="0"/>
              <a:buChar char="•"/>
            </a:pPr>
            <a:r>
              <a:rPr lang="ru-RU" sz="3200" dirty="0" smtClean="0">
                <a:latin typeface="Times New Roman"/>
                <a:cs typeface="Times New Roman"/>
              </a:rPr>
              <a:t>        Скорую медицинскую помощь</a:t>
            </a:r>
          </a:p>
          <a:p>
            <a:pPr marL="457200" lvl="2" indent="-457200">
              <a:buFont typeface="Arial" charset="0"/>
              <a:buChar char="•"/>
            </a:pPr>
            <a:r>
              <a:rPr lang="ru-RU" sz="3200" dirty="0" smtClean="0">
                <a:latin typeface="Times New Roman"/>
                <a:cs typeface="Times New Roman"/>
              </a:rPr>
              <a:t>        </a:t>
            </a:r>
            <a:r>
              <a:rPr lang="ru-RU" sz="3200" dirty="0" err="1" smtClean="0">
                <a:latin typeface="Times New Roman"/>
                <a:cs typeface="Times New Roman"/>
              </a:rPr>
              <a:t>Амбулоторно</a:t>
            </a:r>
            <a:r>
              <a:rPr lang="ru-RU" sz="3200" dirty="0" smtClean="0">
                <a:latin typeface="Times New Roman"/>
                <a:cs typeface="Times New Roman"/>
              </a:rPr>
              <a:t>-поликлиническую помощь</a:t>
            </a:r>
          </a:p>
          <a:p>
            <a:pPr marL="457200" lvl="2" indent="-457200">
              <a:buFont typeface="Arial" charset="0"/>
              <a:buChar char="•"/>
            </a:pPr>
            <a:r>
              <a:rPr lang="ru-RU" sz="3200" dirty="0" smtClean="0">
                <a:latin typeface="Times New Roman"/>
                <a:cs typeface="Times New Roman"/>
              </a:rPr>
              <a:t>        Стационарное лечение</a:t>
            </a:r>
          </a:p>
          <a:p>
            <a:pPr marL="457200" lvl="4" indent="-457200">
              <a:buFont typeface="Arial" charset="0"/>
              <a:buChar char="•"/>
            </a:pPr>
            <a:r>
              <a:rPr lang="ru-RU" sz="3200" b="1" dirty="0" smtClean="0">
                <a:latin typeface="Times New Roman"/>
                <a:cs typeface="Times New Roman"/>
              </a:rPr>
              <a:t>       Лекарственное обеспечение в соответствии с установленным  перечнем</a:t>
            </a:r>
            <a:endParaRPr lang="ru-RU" sz="3200" dirty="0" smtClean="0">
              <a:latin typeface="Times New Roman"/>
              <a:cs typeface="Times New Roman"/>
            </a:endParaRPr>
          </a:p>
          <a:p>
            <a:pPr lvl="4"/>
            <a:r>
              <a:rPr lang="ru-RU" sz="3200" dirty="0" smtClean="0">
                <a:latin typeface="Times New Roman"/>
                <a:cs typeface="Times New Roman"/>
              </a:rPr>
              <a:t>Однако не каждый гражданин знает о своих правах в данной сфере</a:t>
            </a:r>
          </a:p>
        </p:txBody>
      </p:sp>
    </p:spTree>
    <p:extLst>
      <p:ext uri="{BB962C8B-B14F-4D97-AF65-F5344CB8AC3E}">
        <p14:creationId xmlns:p14="http://schemas.microsoft.com/office/powerpoint/2010/main" val="88637369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Реализация"/>
          <p:cNvSpPr txBox="1">
            <a:spLocks noGrp="1"/>
          </p:cNvSpPr>
          <p:nvPr>
            <p:ph type="title"/>
          </p:nvPr>
        </p:nvSpPr>
        <p:spPr>
          <a:xfrm>
            <a:off x="948906" y="32161"/>
            <a:ext cx="11317856" cy="1359218"/>
          </a:xfrm>
          <a:prstGeom prst="rect">
            <a:avLst/>
          </a:prstGeom>
        </p:spPr>
        <p:txBody>
          <a:bodyPr>
            <a:noAutofit/>
          </a:bodyPr>
          <a:lstStyle>
            <a:lvl1pPr defTabSz="338835">
              <a:spcBef>
                <a:spcPts val="0"/>
              </a:spcBef>
              <a:defRPr sz="9860"/>
            </a:lvl1pPr>
          </a:lstStyle>
          <a:p>
            <a:pPr algn="ctr"/>
            <a:r>
              <a:rPr lang="ru-RU" sz="5000" b="1" dirty="0" smtClean="0"/>
              <a:t>Данные по заболевшим в 2017 </a:t>
            </a:r>
            <a:r>
              <a:rPr lang="en-US" sz="5000" b="1" dirty="0" smtClean="0"/>
              <a:t/>
            </a:r>
            <a:br>
              <a:rPr lang="en-US" sz="5000" b="1" dirty="0" smtClean="0"/>
            </a:br>
            <a:r>
              <a:rPr lang="ru-RU" sz="3000" b="1" dirty="0" smtClean="0"/>
              <a:t>(</a:t>
            </a:r>
            <a:r>
              <a:rPr lang="en-US" sz="3000" b="1" dirty="0" err="1" smtClean="0"/>
              <a:t>data.egov.kz</a:t>
            </a:r>
            <a:r>
              <a:rPr lang="ru-RU" sz="3000" b="1" dirty="0" smtClean="0"/>
              <a:t>)</a:t>
            </a:r>
            <a:endParaRPr lang="ru-RU" sz="3000" b="1" dirty="0"/>
          </a:p>
        </p:txBody>
      </p:sp>
      <p:graphicFrame>
        <p:nvGraphicFramePr>
          <p:cNvPr id="2" name="Диаграмма 1"/>
          <p:cNvGraphicFramePr/>
          <p:nvPr>
            <p:extLst>
              <p:ext uri="{D42A27DB-BD31-4B8C-83A1-F6EECF244321}">
                <p14:modId xmlns:p14="http://schemas.microsoft.com/office/powerpoint/2010/main" val="520932930"/>
              </p:ext>
            </p:extLst>
          </p:nvPr>
        </p:nvGraphicFramePr>
        <p:xfrm>
          <a:off x="0" y="1226936"/>
          <a:ext cx="11344556" cy="85266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Прямоугольник 6"/>
          <p:cNvSpPr/>
          <p:nvPr/>
        </p:nvSpPr>
        <p:spPr>
          <a:xfrm>
            <a:off x="9213415" y="1248463"/>
            <a:ext cx="3640699" cy="2400657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2500" dirty="0" smtClean="0">
                <a:solidFill>
                  <a:schemeClr val="tx2"/>
                </a:solidFill>
                <a:latin typeface="arial" charset="0"/>
              </a:rPr>
              <a:t>6,5% от общего числа заболевших должны быть обеспечены бесплатными лекарственными средствами</a:t>
            </a:r>
            <a:endParaRPr lang="ru-RU" sz="2500" dirty="0">
              <a:solidFill>
                <a:schemeClr val="tx2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6551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Реализация"/>
          <p:cNvSpPr txBox="1">
            <a:spLocks noGrp="1"/>
          </p:cNvSpPr>
          <p:nvPr>
            <p:ph type="title"/>
          </p:nvPr>
        </p:nvSpPr>
        <p:spPr>
          <a:xfrm>
            <a:off x="810884" y="1078946"/>
            <a:ext cx="11317856" cy="1359218"/>
          </a:xfrm>
          <a:prstGeom prst="rect">
            <a:avLst/>
          </a:prstGeom>
        </p:spPr>
        <p:txBody>
          <a:bodyPr>
            <a:noAutofit/>
          </a:bodyPr>
          <a:lstStyle>
            <a:lvl1pPr defTabSz="338835">
              <a:spcBef>
                <a:spcPts val="0"/>
              </a:spcBef>
              <a:defRPr sz="9860"/>
            </a:lvl1pPr>
          </a:lstStyle>
          <a:p>
            <a:pPr algn="ctr"/>
            <a:r>
              <a:rPr lang="ru-RU" sz="5000" b="1" dirty="0"/>
              <a:t>Доступность лекарственных средств населению Казахстана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512504" y="2702484"/>
            <a:ext cx="12010430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ru-RU" sz="3000" dirty="0"/>
              <a:t>Центром политического анализа и стратегических исследований партии «</a:t>
            </a:r>
            <a:r>
              <a:rPr lang="ru-RU" sz="3000" dirty="0" err="1"/>
              <a:t>Нур</a:t>
            </a:r>
            <a:r>
              <a:rPr lang="ru-RU" sz="3000" dirty="0"/>
              <a:t> </a:t>
            </a:r>
            <a:r>
              <a:rPr lang="ru-RU" sz="3000" dirty="0" err="1"/>
              <a:t>Отан</a:t>
            </a:r>
            <a:r>
              <a:rPr lang="ru-RU" sz="3000" dirty="0" smtClean="0"/>
              <a:t>» проведено исследование (2017 год)</a:t>
            </a:r>
          </a:p>
          <a:p>
            <a:pPr marL="457200" indent="-457200">
              <a:buFont typeface="Arial" charset="0"/>
              <a:buChar char="•"/>
            </a:pPr>
            <a:r>
              <a:rPr lang="ru-RU" sz="3000" dirty="0"/>
              <a:t>И</a:t>
            </a:r>
            <a:r>
              <a:rPr lang="ru-RU" sz="3000" dirty="0" smtClean="0"/>
              <a:t>сследование проведено </a:t>
            </a:r>
            <a:r>
              <a:rPr lang="ru-RU" sz="3000" dirty="0"/>
              <a:t>в пяти регионах (г. Астана, Актюбинская, Восточно-Казахстанская, </a:t>
            </a:r>
            <a:r>
              <a:rPr lang="ru-RU" sz="3000" dirty="0" err="1"/>
              <a:t>Жамбылская</a:t>
            </a:r>
            <a:r>
              <a:rPr lang="ru-RU" sz="3000" dirty="0"/>
              <a:t> и Карагандинская области) </a:t>
            </a:r>
            <a:endParaRPr lang="ru-RU" sz="3000" dirty="0" smtClean="0"/>
          </a:p>
          <a:p>
            <a:pPr marL="457200" indent="-457200">
              <a:buFont typeface="Arial" charset="0"/>
              <a:buChar char="•"/>
            </a:pPr>
            <a:r>
              <a:rPr lang="ru-RU" sz="3000" dirty="0"/>
              <a:t>О</a:t>
            </a:r>
            <a:r>
              <a:rPr lang="ru-RU" sz="3000" dirty="0" smtClean="0"/>
              <a:t>прошено </a:t>
            </a:r>
            <a:r>
              <a:rPr lang="ru-RU" sz="3000" dirty="0"/>
              <a:t>1600 </a:t>
            </a:r>
            <a:r>
              <a:rPr lang="ru-RU" sz="3000" dirty="0" smtClean="0"/>
              <a:t>респондентов</a:t>
            </a:r>
          </a:p>
          <a:p>
            <a:pPr marL="457200" indent="-457200">
              <a:buFont typeface="Arial" charset="0"/>
              <a:buChar char="•"/>
            </a:pPr>
            <a:r>
              <a:rPr lang="ru-RU" sz="3200" dirty="0" smtClean="0"/>
              <a:t>14,4</a:t>
            </a:r>
            <a:r>
              <a:rPr lang="ru-RU" sz="3200" dirty="0"/>
              <a:t>% опрошенных отметили, что сами или члены их семей имеют льготы на получение бесплатных медицинских услуг и лекарственных препаратов</a:t>
            </a:r>
          </a:p>
          <a:p>
            <a:pPr marL="457200" indent="-457200">
              <a:buFont typeface="Arial" charset="0"/>
              <a:buChar char="•"/>
            </a:pPr>
            <a:endParaRPr lang="ru-RU" sz="3000" dirty="0"/>
          </a:p>
        </p:txBody>
      </p:sp>
    </p:spTree>
    <p:extLst>
      <p:ext uri="{BB962C8B-B14F-4D97-AF65-F5344CB8AC3E}">
        <p14:creationId xmlns:p14="http://schemas.microsoft.com/office/powerpoint/2010/main" val="2730723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Реализация"/>
          <p:cNvSpPr txBox="1">
            <a:spLocks noGrp="1"/>
          </p:cNvSpPr>
          <p:nvPr>
            <p:ph type="title"/>
          </p:nvPr>
        </p:nvSpPr>
        <p:spPr>
          <a:xfrm>
            <a:off x="862643" y="999096"/>
            <a:ext cx="11317856" cy="1359218"/>
          </a:xfrm>
          <a:prstGeom prst="rect">
            <a:avLst/>
          </a:prstGeom>
        </p:spPr>
        <p:txBody>
          <a:bodyPr>
            <a:noAutofit/>
          </a:bodyPr>
          <a:lstStyle>
            <a:lvl1pPr defTabSz="338835">
              <a:spcBef>
                <a:spcPts val="0"/>
              </a:spcBef>
              <a:defRPr sz="9860"/>
            </a:lvl1pPr>
          </a:lstStyle>
          <a:p>
            <a:pPr algn="ctr"/>
            <a:r>
              <a:rPr lang="ru-RU" sz="6000" b="1" dirty="0" smtClean="0"/>
              <a:t>Проблемы в обеспечении бесплатными лекарствами</a:t>
            </a:r>
            <a:endParaRPr sz="6000" dirty="0"/>
          </a:p>
        </p:txBody>
      </p:sp>
      <p:graphicFrame>
        <p:nvGraphicFramePr>
          <p:cNvPr id="3" name="Диаграмма 2"/>
          <p:cNvGraphicFramePr/>
          <p:nvPr>
            <p:extLst>
              <p:ext uri="{D42A27DB-BD31-4B8C-83A1-F6EECF244321}">
                <p14:modId xmlns:p14="http://schemas.microsoft.com/office/powerpoint/2010/main" val="3700232791"/>
              </p:ext>
            </p:extLst>
          </p:nvPr>
        </p:nvGraphicFramePr>
        <p:xfrm>
          <a:off x="0" y="2514282"/>
          <a:ext cx="6818537" cy="66124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Прямоугольник 3"/>
          <p:cNvSpPr/>
          <p:nvPr/>
        </p:nvSpPr>
        <p:spPr>
          <a:xfrm>
            <a:off x="6216902" y="2848105"/>
            <a:ext cx="6306032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algn="just">
              <a:buAutoNum type="arabicPeriod"/>
            </a:pPr>
            <a:r>
              <a:rPr lang="ru-RU" dirty="0" smtClean="0">
                <a:solidFill>
                  <a:schemeClr val="tx2"/>
                </a:solidFill>
                <a:latin typeface="arial" charset="0"/>
              </a:rPr>
              <a:t>Доступность информации о возможности получения бесплатных лекарственных средств. Участники фокус-групп подтверждают, что</a:t>
            </a:r>
            <a:br>
              <a:rPr lang="ru-RU" dirty="0" smtClean="0">
                <a:solidFill>
                  <a:schemeClr val="tx2"/>
                </a:solidFill>
                <a:latin typeface="arial" charset="0"/>
              </a:rPr>
            </a:br>
            <a:r>
              <a:rPr lang="ru-RU" dirty="0" smtClean="0">
                <a:solidFill>
                  <a:schemeClr val="tx2"/>
                </a:solidFill>
                <a:latin typeface="arial" charset="0"/>
              </a:rPr>
              <a:t>информацию узнают от медперсонала. Однако, ряд участников отметили, что не получили своевременно информацию о праве на льготное обслуживание и покупали лекарственные средства на личные средства.</a:t>
            </a:r>
          </a:p>
          <a:p>
            <a:pPr marL="228600" indent="-228600" algn="just">
              <a:buAutoNum type="arabicPeriod"/>
            </a:pPr>
            <a:r>
              <a:rPr lang="ru-RU" dirty="0" smtClean="0">
                <a:solidFill>
                  <a:schemeClr val="tx2"/>
                </a:solidFill>
                <a:latin typeface="arial" charset="0"/>
              </a:rPr>
              <a:t>Отсутствие/слабая </a:t>
            </a:r>
            <a:r>
              <a:rPr lang="ru-RU" dirty="0">
                <a:solidFill>
                  <a:schemeClr val="tx2"/>
                </a:solidFill>
                <a:latin typeface="arial" charset="0"/>
              </a:rPr>
              <a:t>представленность наглядной информации (стенды, брошюры) о перечне лекарственных средств. </a:t>
            </a:r>
          </a:p>
          <a:p>
            <a:pPr marL="228600" indent="-228600" algn="just">
              <a:buAutoNum type="arabicPeriod"/>
            </a:pPr>
            <a:r>
              <a:rPr lang="ru-RU" dirty="0" smtClean="0">
                <a:solidFill>
                  <a:schemeClr val="tx2"/>
                </a:solidFill>
                <a:latin typeface="arial" charset="0"/>
              </a:rPr>
              <a:t>Ожидание </a:t>
            </a:r>
            <a:r>
              <a:rPr lang="ru-RU" dirty="0">
                <a:solidFill>
                  <a:schemeClr val="tx2"/>
                </a:solidFill>
                <a:latin typeface="arial" charset="0"/>
              </a:rPr>
              <a:t>лекарств и лечения. </a:t>
            </a:r>
            <a:endParaRPr lang="ru-RU" dirty="0" smtClean="0">
              <a:solidFill>
                <a:schemeClr val="tx2"/>
              </a:solidFill>
              <a:latin typeface="arial" charset="0"/>
            </a:endParaRPr>
          </a:p>
          <a:p>
            <a:pPr marL="228600" indent="-228600" algn="just">
              <a:buAutoNum type="arabicPeriod"/>
            </a:pPr>
            <a:r>
              <a:rPr lang="ru-RU" dirty="0" smtClean="0">
                <a:solidFill>
                  <a:schemeClr val="tx2"/>
                </a:solidFill>
                <a:latin typeface="arial" charset="0"/>
              </a:rPr>
              <a:t>Отсутствие </a:t>
            </a:r>
            <a:r>
              <a:rPr lang="ru-RU" dirty="0">
                <a:solidFill>
                  <a:schemeClr val="tx2"/>
                </a:solidFill>
                <a:latin typeface="arial" charset="0"/>
              </a:rPr>
              <a:t>искомых лекарств и выписка </a:t>
            </a:r>
            <a:r>
              <a:rPr lang="ru-RU" dirty="0" smtClean="0">
                <a:solidFill>
                  <a:schemeClr val="tx2"/>
                </a:solidFill>
                <a:latin typeface="arial" charset="0"/>
              </a:rPr>
              <a:t>аналогов.</a:t>
            </a:r>
            <a:r>
              <a:rPr lang="ru-RU" dirty="0">
                <a:solidFill>
                  <a:schemeClr val="tx2"/>
                </a:solidFill>
                <a:latin typeface="arial" charset="0"/>
              </a:rPr>
              <a:t> </a:t>
            </a:r>
            <a:r>
              <a:rPr lang="ru-RU" dirty="0" smtClean="0">
                <a:solidFill>
                  <a:schemeClr val="tx2"/>
                </a:solidFill>
                <a:latin typeface="arial" charset="0"/>
              </a:rPr>
              <a:t>Респонденты </a:t>
            </a:r>
            <a:r>
              <a:rPr lang="ru-RU" dirty="0">
                <a:solidFill>
                  <a:schemeClr val="tx2"/>
                </a:solidFill>
                <a:latin typeface="arial" charset="0"/>
              </a:rPr>
              <a:t>отмечают проблему отсутствия </a:t>
            </a:r>
            <a:r>
              <a:rPr lang="ru-RU" dirty="0" smtClean="0">
                <a:solidFill>
                  <a:schemeClr val="tx2"/>
                </a:solidFill>
                <a:latin typeface="arial" charset="0"/>
              </a:rPr>
              <a:t>лекарств. </a:t>
            </a:r>
            <a:r>
              <a:rPr lang="ru-RU" dirty="0">
                <a:solidFill>
                  <a:schemeClr val="tx2"/>
                </a:solidFill>
                <a:latin typeface="arial" charset="0"/>
              </a:rPr>
              <a:t>Встречаются </a:t>
            </a:r>
            <a:r>
              <a:rPr lang="ru-RU" dirty="0" smtClean="0">
                <a:solidFill>
                  <a:schemeClr val="tx2"/>
                </a:solidFill>
                <a:latin typeface="arial" charset="0"/>
              </a:rPr>
              <a:t>случаи</a:t>
            </a:r>
            <a:r>
              <a:rPr lang="ru-RU" dirty="0">
                <a:solidFill>
                  <a:schemeClr val="tx2"/>
                </a:solidFill>
                <a:latin typeface="arial" charset="0"/>
              </a:rPr>
              <a:t>, когда врачи выдают рецепт, а в аптеке лекарств нет. </a:t>
            </a:r>
          </a:p>
        </p:txBody>
      </p:sp>
    </p:spTree>
    <p:extLst>
      <p:ext uri="{BB962C8B-B14F-4D97-AF65-F5344CB8AC3E}">
        <p14:creationId xmlns:p14="http://schemas.microsoft.com/office/powerpoint/2010/main" val="33490701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2" descr="Приказ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73" y="0"/>
            <a:ext cx="11587057" cy="4727442"/>
          </a:xfrm>
          <a:prstGeom prst="rect">
            <a:avLst/>
          </a:prstGeom>
        </p:spPr>
      </p:pic>
      <p:pic>
        <p:nvPicPr>
          <p:cNvPr id="4" name="Изображение 3" descr="ez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940" y="2548938"/>
            <a:ext cx="9232900" cy="7023100"/>
          </a:xfrm>
          <a:prstGeom prst="rect">
            <a:avLst/>
          </a:prstGeom>
        </p:spPr>
      </p:pic>
      <p:pic>
        <p:nvPicPr>
          <p:cNvPr id="5" name="Изображение 4" descr="dqs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36" y="3823075"/>
            <a:ext cx="8066374" cy="574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3996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Диаграмма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711490"/>
              </p:ext>
            </p:extLst>
          </p:nvPr>
        </p:nvGraphicFramePr>
        <p:xfrm>
          <a:off x="1336965" y="1604627"/>
          <a:ext cx="10539767" cy="7465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367182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62165.jpg" descr="62165.jp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31268" r="31268"/>
          <a:stretch>
            <a:fillRect/>
          </a:stretch>
        </p:blipFill>
        <p:spPr>
          <a:xfrm>
            <a:off x="0" y="0"/>
            <a:ext cx="5486400" cy="9753600"/>
          </a:xfrm>
          <a:prstGeom prst="rect">
            <a:avLst/>
          </a:prstGeom>
        </p:spPr>
      </p:pic>
      <p:sp>
        <p:nvSpPr>
          <p:cNvPr id="170" name="Цель"/>
          <p:cNvSpPr txBox="1">
            <a:spLocks noGrp="1"/>
          </p:cNvSpPr>
          <p:nvPr>
            <p:ph type="title"/>
          </p:nvPr>
        </p:nvSpPr>
        <p:spPr>
          <a:xfrm>
            <a:off x="5892800" y="612866"/>
            <a:ext cx="6705600" cy="2705101"/>
          </a:xfrm>
          <a:prstGeom prst="rect">
            <a:avLst/>
          </a:prstGeom>
        </p:spPr>
        <p:txBody>
          <a:bodyPr/>
          <a:lstStyle/>
          <a:p>
            <a:r>
              <a:t>Цель</a:t>
            </a:r>
          </a:p>
        </p:txBody>
      </p:sp>
      <p:sp>
        <p:nvSpPr>
          <p:cNvPr id="171" name="Обеспечить доступ к информации в сфере медицины в доступном формате"/>
          <p:cNvSpPr txBox="1">
            <a:spLocks noGrp="1"/>
          </p:cNvSpPr>
          <p:nvPr>
            <p:ph type="body" sz="quarter" idx="1"/>
          </p:nvPr>
        </p:nvSpPr>
        <p:spPr>
          <a:xfrm>
            <a:off x="5892800" y="3465442"/>
            <a:ext cx="6574929" cy="2728219"/>
          </a:xfrm>
          <a:prstGeom prst="rect">
            <a:avLst/>
          </a:prstGeom>
        </p:spPr>
        <p:txBody>
          <a:bodyPr/>
          <a:lstStyle>
            <a:lvl1pPr defTabSz="537463">
              <a:spcBef>
                <a:spcPts val="2100"/>
              </a:spcBef>
              <a:defRPr sz="4968"/>
            </a:lvl1pPr>
          </a:lstStyle>
          <a:p>
            <a:r>
              <a:rPr dirty="0"/>
              <a:t>Обеспечить доступ к информации </a:t>
            </a:r>
            <a:r>
              <a:rPr dirty="0" smtClean="0"/>
              <a:t>в </a:t>
            </a:r>
            <a:r>
              <a:rPr lang="ru-RU" dirty="0" smtClean="0"/>
              <a:t>удобном</a:t>
            </a:r>
            <a:r>
              <a:rPr dirty="0" smtClean="0"/>
              <a:t> </a:t>
            </a:r>
            <a:r>
              <a:rPr dirty="0"/>
              <a:t>формате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914400" y="7185342"/>
            <a:ext cx="11300603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charset="0"/>
              <a:buChar char="•"/>
            </a:pPr>
            <a:r>
              <a:rPr lang="en-US" sz="3000" dirty="0" smtClean="0">
                <a:solidFill>
                  <a:schemeClr val="bg1">
                    <a:lumMod val="10000"/>
                    <a:lumOff val="9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ru-RU" sz="2500" dirty="0" smtClean="0">
                <a:solidFill>
                  <a:schemeClr val="bg1">
                    <a:lumMod val="10000"/>
                    <a:lumOff val="9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Обеспечить </a:t>
            </a:r>
            <a:r>
              <a:rPr lang="ru-RU" sz="2500" dirty="0">
                <a:solidFill>
                  <a:schemeClr val="bg1">
                    <a:lumMod val="10000"/>
                    <a:lumOff val="9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всеобщий охват услугами здравоохранения, в том числе защиту от финансовых рисков, доступ к качественным основным </a:t>
            </a:r>
            <a:r>
              <a:rPr lang="ru-RU" sz="2500" dirty="0" err="1" smtClean="0">
                <a:solidFill>
                  <a:schemeClr val="bg1">
                    <a:lumMod val="10000"/>
                    <a:lumOff val="9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медико</a:t>
            </a:r>
            <a:r>
              <a:rPr lang="en-US" sz="2500" dirty="0" smtClean="0">
                <a:solidFill>
                  <a:schemeClr val="bg1">
                    <a:lumMod val="10000"/>
                    <a:lumOff val="9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-</a:t>
            </a:r>
            <a:r>
              <a:rPr lang="ru-RU" sz="2500" dirty="0" smtClean="0">
                <a:solidFill>
                  <a:schemeClr val="bg1">
                    <a:lumMod val="10000"/>
                    <a:lumOff val="9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санитарным </a:t>
            </a:r>
            <a:r>
              <a:rPr lang="ru-RU" sz="2500" dirty="0">
                <a:solidFill>
                  <a:schemeClr val="bg1">
                    <a:lumMod val="10000"/>
                    <a:lumOff val="90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услугам и доступ к безопасным, эффективным, качественным и недорогим основным лекарственным средствам и вакцинам для всех.</a:t>
            </a: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290" y="569343"/>
            <a:ext cx="10400821" cy="630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4613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2871</TotalTime>
  <Words>230</Words>
  <Application>Microsoft Macintosh PowerPoint</Application>
  <PresentationFormat>Другой</PresentationFormat>
  <Paragraphs>46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6" baseType="lpstr">
      <vt:lpstr>Avenir Book</vt:lpstr>
      <vt:lpstr>Avenir Next</vt:lpstr>
      <vt:lpstr>Avenir Next Medium</vt:lpstr>
      <vt:lpstr>AvenirNext-Medium</vt:lpstr>
      <vt:lpstr>DIN Alternate</vt:lpstr>
      <vt:lpstr>DIN Condensed</vt:lpstr>
      <vt:lpstr>Helvetica</vt:lpstr>
      <vt:lpstr>Helvetica Neue</vt:lpstr>
      <vt:lpstr>Times New Roman</vt:lpstr>
      <vt:lpstr>Arial</vt:lpstr>
      <vt:lpstr>Arial</vt:lpstr>
      <vt:lpstr>New_Template7</vt:lpstr>
      <vt:lpstr>free Medicine</vt:lpstr>
      <vt:lpstr>О ГОБМП в казахстане</vt:lpstr>
      <vt:lpstr>Данные по заболевшим в 2017  (data.egov.kz)</vt:lpstr>
      <vt:lpstr>Доступность лекарственных средств населению Казахстана</vt:lpstr>
      <vt:lpstr>Проблемы в обеспечении бесплатными лекарствами</vt:lpstr>
      <vt:lpstr>Презентация PowerPoint</vt:lpstr>
      <vt:lpstr>Презентация PowerPoint</vt:lpstr>
      <vt:lpstr>Цель</vt:lpstr>
      <vt:lpstr>Презентация PowerPoint</vt:lpstr>
      <vt:lpstr>data.egov.kz</vt:lpstr>
      <vt:lpstr>Реализация</vt:lpstr>
      <vt:lpstr>Использованные технологии</vt:lpstr>
      <vt:lpstr>@freemedicinebot</vt:lpstr>
      <vt:lpstr>Планы на будущее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Medicine</dc:title>
  <cp:lastModifiedBy>пользователь Microsoft Office</cp:lastModifiedBy>
  <cp:revision>60</cp:revision>
  <dcterms:modified xsi:type="dcterms:W3CDTF">2019-08-01T11:09:00Z</dcterms:modified>
</cp:coreProperties>
</file>